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9" r:id="rId3"/>
    <p:sldId id="280" r:id="rId4"/>
    <p:sldId id="258" r:id="rId5"/>
    <p:sldId id="282" r:id="rId6"/>
    <p:sldId id="259" r:id="rId7"/>
    <p:sldId id="263" r:id="rId8"/>
    <p:sldId id="261" r:id="rId9"/>
    <p:sldId id="262" r:id="rId10"/>
    <p:sldId id="281" r:id="rId11"/>
    <p:sldId id="264" r:id="rId12"/>
    <p:sldId id="266" r:id="rId13"/>
    <p:sldId id="271" r:id="rId14"/>
    <p:sldId id="269" r:id="rId15"/>
    <p:sldId id="267" r:id="rId16"/>
    <p:sldId id="268" r:id="rId17"/>
    <p:sldId id="270" r:id="rId18"/>
    <p:sldId id="272" r:id="rId19"/>
    <p:sldId id="273" r:id="rId20"/>
    <p:sldId id="274" r:id="rId21"/>
    <p:sldId id="275" r:id="rId22"/>
    <p:sldId id="277" r:id="rId23"/>
    <p:sldId id="278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C7F4"/>
    <a:srgbClr val="8CC0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3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Cartel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 sz="2800" dirty="0">
                <a:solidFill>
                  <a:schemeClr val="bg1"/>
                </a:solidFill>
              </a:rPr>
              <a:t>Principali Paesi esportatori di sistemi d'arma</a:t>
            </a:r>
            <a:r>
              <a:rPr lang="it-IT" sz="2800" baseline="0" dirty="0">
                <a:solidFill>
                  <a:schemeClr val="bg1"/>
                </a:solidFill>
              </a:rPr>
              <a:t> 2013-2017</a:t>
            </a:r>
            <a:r>
              <a:rPr lang="it-IT" sz="2800" dirty="0">
                <a:solidFill>
                  <a:schemeClr val="bg1"/>
                </a:solidFill>
              </a:rPr>
              <a:t> (% export globale)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Foglio1!$C$5:$C$14</c:f>
              <c:strCache>
                <c:ptCount val="10"/>
                <c:pt idx="0">
                  <c:v>Paesi Bassi</c:v>
                </c:pt>
                <c:pt idx="1">
                  <c:v>Italia</c:v>
                </c:pt>
                <c:pt idx="2">
                  <c:v>Spagna</c:v>
                </c:pt>
                <c:pt idx="3">
                  <c:v>Israele </c:v>
                </c:pt>
                <c:pt idx="4">
                  <c:v>Regno Unito</c:v>
                </c:pt>
                <c:pt idx="5">
                  <c:v>Cina</c:v>
                </c:pt>
                <c:pt idx="6">
                  <c:v>Germania</c:v>
                </c:pt>
                <c:pt idx="7">
                  <c:v>Francia</c:v>
                </c:pt>
                <c:pt idx="8">
                  <c:v>Russia</c:v>
                </c:pt>
                <c:pt idx="9">
                  <c:v>Stati Uniti</c:v>
                </c:pt>
              </c:strCache>
            </c:strRef>
          </c:cat>
          <c:val>
            <c:numRef>
              <c:f>Foglio1!$D$5:$D$14</c:f>
              <c:numCache>
                <c:formatCode>0.0</c:formatCode>
                <c:ptCount val="10"/>
                <c:pt idx="0">
                  <c:v>2.1</c:v>
                </c:pt>
                <c:pt idx="1">
                  <c:v>2.5</c:v>
                </c:pt>
                <c:pt idx="2">
                  <c:v>2.9</c:v>
                </c:pt>
                <c:pt idx="3">
                  <c:v>2.9</c:v>
                </c:pt>
                <c:pt idx="4">
                  <c:v>4.8</c:v>
                </c:pt>
                <c:pt idx="5">
                  <c:v>5.7</c:v>
                </c:pt>
                <c:pt idx="6">
                  <c:v>5.8</c:v>
                </c:pt>
                <c:pt idx="7">
                  <c:v>6.7</c:v>
                </c:pt>
                <c:pt idx="8">
                  <c:v>22</c:v>
                </c:pt>
                <c:pt idx="9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72-4CC4-A970-C22A55F2FC00}"/>
            </c:ext>
          </c:extLst>
        </c:ser>
        <c:dLbls/>
        <c:gapWidth val="182"/>
        <c:axId val="108478848"/>
        <c:axId val="108480384"/>
      </c:barChart>
      <c:catAx>
        <c:axId val="1084788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480384"/>
        <c:crosses val="autoZero"/>
        <c:auto val="1"/>
        <c:lblAlgn val="ctr"/>
        <c:lblOffset val="100"/>
      </c:catAx>
      <c:valAx>
        <c:axId val="108480384"/>
        <c:scaling>
          <c:orientation val="minMax"/>
        </c:scaling>
        <c:delete val="1"/>
        <c:axPos val="b"/>
        <c:numFmt formatCode="0.0" sourceLinked="1"/>
        <c:majorTickMark val="none"/>
        <c:tickLblPos val="none"/>
        <c:crossAx val="10847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 sz="2800" dirty="0">
                <a:solidFill>
                  <a:schemeClr val="bg1"/>
                </a:solidFill>
              </a:rPr>
              <a:t>Principali Paesi</a:t>
            </a:r>
            <a:r>
              <a:rPr lang="it-IT" sz="2800" baseline="0" dirty="0">
                <a:solidFill>
                  <a:schemeClr val="bg1"/>
                </a:solidFill>
              </a:rPr>
              <a:t> </a:t>
            </a:r>
            <a:r>
              <a:rPr lang="it-IT" sz="2800" b="1" baseline="0" dirty="0">
                <a:solidFill>
                  <a:schemeClr val="bg1"/>
                </a:solidFill>
              </a:rPr>
              <a:t>importatori</a:t>
            </a:r>
            <a:r>
              <a:rPr lang="it-IT" sz="2800" baseline="0" dirty="0">
                <a:solidFill>
                  <a:schemeClr val="bg1"/>
                </a:solidFill>
              </a:rPr>
              <a:t> di sistema d'arma 2013-2017 </a:t>
            </a:r>
            <a:r>
              <a:rPr lang="it-IT" sz="2800" b="0" i="0" u="none" strike="noStrike" baseline="0" dirty="0">
                <a:effectLst/>
              </a:rPr>
              <a:t>(% import globale)</a:t>
            </a:r>
            <a:endParaRPr lang="it-IT" sz="28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3790095817217671"/>
          <c:y val="1.8291296614258365E-2"/>
        </c:manualLayout>
      </c:layout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Foglio2!$C$4:$C$13</c:f>
              <c:strCache>
                <c:ptCount val="10"/>
                <c:pt idx="0">
                  <c:v>Pakistan</c:v>
                </c:pt>
                <c:pt idx="1">
                  <c:v>Indonesia</c:v>
                </c:pt>
                <c:pt idx="2">
                  <c:v>Iraq </c:v>
                </c:pt>
                <c:pt idx="3">
                  <c:v>Algeria </c:v>
                </c:pt>
                <c:pt idx="4">
                  <c:v>Australia </c:v>
                </c:pt>
                <c:pt idx="5">
                  <c:v>Cina </c:v>
                </c:pt>
                <c:pt idx="6">
                  <c:v>EAU </c:v>
                </c:pt>
                <c:pt idx="7">
                  <c:v>Egitto </c:v>
                </c:pt>
                <c:pt idx="8">
                  <c:v>Arabia Saudita </c:v>
                </c:pt>
                <c:pt idx="9">
                  <c:v>India </c:v>
                </c:pt>
              </c:strCache>
            </c:strRef>
          </c:cat>
          <c:val>
            <c:numRef>
              <c:f>Foglio2!$D$4:$D$13</c:f>
              <c:numCache>
                <c:formatCode>0.0</c:formatCode>
                <c:ptCount val="10"/>
                <c:pt idx="0">
                  <c:v>2.8</c:v>
                </c:pt>
                <c:pt idx="1">
                  <c:v>2.8</c:v>
                </c:pt>
                <c:pt idx="2">
                  <c:v>3.4</c:v>
                </c:pt>
                <c:pt idx="3">
                  <c:v>3.7</c:v>
                </c:pt>
                <c:pt idx="4">
                  <c:v>3.8</c:v>
                </c:pt>
                <c:pt idx="5">
                  <c:v>4</c:v>
                </c:pt>
                <c:pt idx="6">
                  <c:v>4.4000000000000004</c:v>
                </c:pt>
                <c:pt idx="7">
                  <c:v>4.5</c:v>
                </c:pt>
                <c:pt idx="8">
                  <c:v>10</c:v>
                </c:pt>
                <c:pt idx="9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C7-4247-BD3D-1EAF2D927B74}"/>
            </c:ext>
          </c:extLst>
        </c:ser>
        <c:dLbls/>
        <c:gapWidth val="182"/>
        <c:axId val="108856832"/>
        <c:axId val="108858368"/>
      </c:barChart>
      <c:catAx>
        <c:axId val="1088568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858368"/>
        <c:crosses val="autoZero"/>
        <c:auto val="1"/>
        <c:lblAlgn val="ctr"/>
        <c:lblOffset val="100"/>
      </c:catAx>
      <c:valAx>
        <c:axId val="108858368"/>
        <c:scaling>
          <c:orientation val="minMax"/>
        </c:scaling>
        <c:delete val="1"/>
        <c:axPos val="b"/>
        <c:numFmt formatCode="0.0" sourceLinked="1"/>
        <c:majorTickMark val="none"/>
        <c:tickLblPos val="none"/>
        <c:crossAx val="10885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417F-77E4-4B7C-8E8C-FC780C094B2B}" type="datetimeFigureOut">
              <a:rPr lang="it-IT" smtClean="0"/>
              <a:pPr/>
              <a:t>05/12/2018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16F5-981D-4F08-9E38-F34859AD59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6924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417F-77E4-4B7C-8E8C-FC780C094B2B}" type="datetimeFigureOut">
              <a:rPr lang="it-IT" smtClean="0"/>
              <a:pPr/>
              <a:t>05/12/2018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16F5-981D-4F08-9E38-F34859AD59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5644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417F-77E4-4B7C-8E8C-FC780C094B2B}" type="datetimeFigureOut">
              <a:rPr lang="it-IT" smtClean="0"/>
              <a:pPr/>
              <a:t>05/12/2018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16F5-981D-4F08-9E38-F34859AD59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0552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417F-77E4-4B7C-8E8C-FC780C094B2B}" type="datetimeFigureOut">
              <a:rPr lang="it-IT" smtClean="0"/>
              <a:pPr/>
              <a:t>05/12/2018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16F5-981D-4F08-9E38-F34859AD59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6268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417F-77E4-4B7C-8E8C-FC780C094B2B}" type="datetimeFigureOut">
              <a:rPr lang="it-IT" smtClean="0"/>
              <a:pPr/>
              <a:t>05/12/2018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16F5-981D-4F08-9E38-F34859AD59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7800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417F-77E4-4B7C-8E8C-FC780C094B2B}" type="datetimeFigureOut">
              <a:rPr lang="it-IT" smtClean="0"/>
              <a:pPr/>
              <a:t>05/12/2018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16F5-981D-4F08-9E38-F34859AD59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656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417F-77E4-4B7C-8E8C-FC780C094B2B}" type="datetimeFigureOut">
              <a:rPr lang="it-IT" smtClean="0"/>
              <a:pPr/>
              <a:t>05/12/2018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16F5-981D-4F08-9E38-F34859AD59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6560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417F-77E4-4B7C-8E8C-FC780C094B2B}" type="datetimeFigureOut">
              <a:rPr lang="it-IT" smtClean="0"/>
              <a:pPr/>
              <a:t>05/12/2018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16F5-981D-4F08-9E38-F34859AD59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2707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417F-77E4-4B7C-8E8C-FC780C094B2B}" type="datetimeFigureOut">
              <a:rPr lang="it-IT" smtClean="0"/>
              <a:pPr/>
              <a:t>05/12/2018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16F5-981D-4F08-9E38-F34859AD59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8509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417F-77E4-4B7C-8E8C-FC780C094B2B}" type="datetimeFigureOut">
              <a:rPr lang="it-IT" smtClean="0"/>
              <a:pPr/>
              <a:t>05/12/2018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16F5-981D-4F08-9E38-F34859AD59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672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417F-77E4-4B7C-8E8C-FC780C094B2B}" type="datetimeFigureOut">
              <a:rPr lang="it-IT" smtClean="0"/>
              <a:pPr/>
              <a:t>05/12/2018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116F5-981D-4F08-9E38-F34859AD59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8174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3417F-77E4-4B7C-8E8C-FC780C094B2B}" type="datetimeFigureOut">
              <a:rPr lang="it-IT" smtClean="0"/>
              <a:pPr/>
              <a:t>05/12/2018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16F5-981D-4F08-9E38-F34859AD594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8432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52F6A1D8-F560-4814-9ED4-49CFECA16E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6751" t="20244" r="11879" b="7796"/>
          <a:stretch/>
        </p:blipFill>
        <p:spPr>
          <a:xfrm>
            <a:off x="-274671" y="-107602"/>
            <a:ext cx="8887441" cy="696560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72B3244E-E2E4-46C1-BD48-A88BC9A4F7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7221" t="20244" r="11879" b="7796"/>
          <a:stretch/>
        </p:blipFill>
        <p:spPr>
          <a:xfrm>
            <a:off x="7229061" y="0"/>
            <a:ext cx="1914939" cy="707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1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81344DE8-F710-4C94-97CA-795DA74675D6}"/>
              </a:ext>
            </a:extLst>
          </p:cNvPr>
          <p:cNvSpPr/>
          <p:nvPr/>
        </p:nvSpPr>
        <p:spPr>
          <a:xfrm>
            <a:off x="1089919" y="1670122"/>
            <a:ext cx="6938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Parte seconda: Dati e ricerche sul campo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22B38227-2591-4ACA-B830-C26E0B66FDB5}"/>
              </a:ext>
            </a:extLst>
          </p:cNvPr>
          <p:cNvSpPr/>
          <p:nvPr/>
        </p:nvSpPr>
        <p:spPr>
          <a:xfrm>
            <a:off x="152400" y="290397"/>
            <a:ext cx="5691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Il fascino della morte. L’immagine della guerra e delle armi nella carta stampata</a:t>
            </a:r>
          </a:p>
          <a:p>
            <a:r>
              <a:rPr lang="it-IT" sz="2400" dirty="0">
                <a:solidFill>
                  <a:schemeClr val="bg1"/>
                </a:solidFill>
              </a:rPr>
              <a:t>di Paolo Lambruschi e Laura Silvia Battaglia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9A8DBE1-A8F0-41D1-8E36-17854FD79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261" t="21452" r="28261" b="15136"/>
          <a:stretch/>
        </p:blipFill>
        <p:spPr>
          <a:xfrm>
            <a:off x="0" y="1090"/>
            <a:ext cx="9144000" cy="68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9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432B9FD0-1CB4-419A-846C-BDE4871F22F1}"/>
              </a:ext>
            </a:extLst>
          </p:cNvPr>
          <p:cNvSpPr/>
          <p:nvPr/>
        </p:nvSpPr>
        <p:spPr>
          <a:xfrm>
            <a:off x="522147" y="1763733"/>
            <a:ext cx="811695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livello generale di </a:t>
            </a:r>
            <a:r>
              <a:rPr lang="it-IT" sz="28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amnesia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è piuttosto elevato: </a:t>
            </a:r>
          </a:p>
          <a:p>
            <a:pPr algn="just">
              <a:spcAft>
                <a:spcPts val="0"/>
              </a:spcAft>
            </a:pPr>
            <a:endParaRPr lang="it-IT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14% del campione non ricorda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neanche un attentato 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terroristico (10% tra i giovani). </a:t>
            </a:r>
          </a:p>
          <a:p>
            <a:pPr algn="just">
              <a:spcAft>
                <a:spcPts val="0"/>
              </a:spcAft>
            </a:pPr>
            <a:endParaRPr lang="it-IT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quota di popolazione ancora maggiore (24%) non ricorda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neanche una guerra 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(29% tra i giovani). </a:t>
            </a:r>
          </a:p>
          <a:p>
            <a:pPr algn="just">
              <a:spcAft>
                <a:spcPts val="0"/>
              </a:spcAft>
            </a:pPr>
            <a:endParaRPr lang="it-IT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 italiani conoscono pochissimo i conflitti in corso: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nessuna guerra del continente africano è ricordata da più del 3% degli intervistati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Fa eccezione la guerra in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Siria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ricordata dal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52%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campione.</a:t>
            </a:r>
            <a:endParaRPr lang="it-IT" sz="2800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Risultati immagini per swg">
            <a:extLst>
              <a:ext uri="{FF2B5EF4-FFF2-40B4-BE49-F238E27FC236}">
                <a16:creationId xmlns:a16="http://schemas.microsoft.com/office/drawing/2014/main" xmlns="" id="{86529A16-7026-4D87-B1F3-50AF33292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1" t="18053" r="26106" b="14109"/>
          <a:stretch/>
        </p:blipFill>
        <p:spPr bwMode="auto">
          <a:xfrm>
            <a:off x="7878418" y="202600"/>
            <a:ext cx="1073426" cy="11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8CA15757-D61C-470D-BF0F-875553096AEC}"/>
              </a:ext>
            </a:extLst>
          </p:cNvPr>
          <p:cNvSpPr/>
          <p:nvPr/>
        </p:nvSpPr>
        <p:spPr>
          <a:xfrm>
            <a:off x="563467" y="241925"/>
            <a:ext cx="6500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Armi e opinione pubblica: 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generazioni a confronto</a:t>
            </a:r>
          </a:p>
        </p:txBody>
      </p:sp>
    </p:spTree>
    <p:extLst>
      <p:ext uri="{BB962C8B-B14F-4D97-AF65-F5344CB8AC3E}">
        <p14:creationId xmlns:p14="http://schemas.microsoft.com/office/powerpoint/2010/main" xmlns="" val="37025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2423796-3200-4B01-9EA4-5AE751EAC3DE}"/>
              </a:ext>
            </a:extLst>
          </p:cNvPr>
          <p:cNvSpPr/>
          <p:nvPr/>
        </p:nvSpPr>
        <p:spPr>
          <a:xfrm>
            <a:off x="367746" y="1385357"/>
            <a:ext cx="84085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Poco meno di un terzo del campione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accetta la possibilità di una guerra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due terzi sono comunque contrari, oppure lo sono salvo decisioni delle Nazioni Unite. </a:t>
            </a:r>
          </a:p>
          <a:p>
            <a:pPr algn="just">
              <a:spcAft>
                <a:spcPts val="0"/>
              </a:spcAft>
            </a:pPr>
            <a:endParaRPr lang="it-IT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15 anni è scesa dal 75 al 59% la percentuale di chi è d’accordo che sul fatto che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solo l’Onu 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possa decidere su eventuali interventi militari;</a:t>
            </a:r>
          </a:p>
          <a:p>
            <a:pPr algn="just">
              <a:spcAft>
                <a:spcPts val="0"/>
              </a:spcAft>
            </a:pPr>
            <a:endParaRPr lang="it-IT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Cambia l’orientamento sulla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partecipazione dell’Italia alle missioni militari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nel 2005 il 70% era favorevole; nel 2013 si era scesi al minimo storico del 32%, ora si assiste a una risalita al 45%. </a:t>
            </a:r>
            <a:endParaRPr lang="it-IT" sz="2800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Risultati immagini per swg">
            <a:extLst>
              <a:ext uri="{FF2B5EF4-FFF2-40B4-BE49-F238E27FC236}">
                <a16:creationId xmlns:a16="http://schemas.microsoft.com/office/drawing/2014/main" xmlns="" id="{A78672A1-54B3-411F-AF31-9862CB5BC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1" t="18053" r="26106" b="14109"/>
          <a:stretch/>
        </p:blipFill>
        <p:spPr bwMode="auto">
          <a:xfrm>
            <a:off x="7969080" y="202600"/>
            <a:ext cx="982764" cy="108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0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E8CD40BB-5587-405E-983E-6C0EA6D7B330}"/>
              </a:ext>
            </a:extLst>
          </p:cNvPr>
          <p:cNvSpPr/>
          <p:nvPr/>
        </p:nvSpPr>
        <p:spPr>
          <a:xfrm>
            <a:off x="324677" y="610136"/>
            <a:ext cx="751398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50% degli intervistati (quasi il 60% tra i giovani), è favorevole a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limitare la produzione italiana di armi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evitando soprattutto di esportare armi laddove c’è guerra. </a:t>
            </a:r>
          </a:p>
          <a:p>
            <a:pPr algn="just">
              <a:spcAft>
                <a:spcPts val="0"/>
              </a:spcAft>
            </a:pPr>
            <a:endParaRPr lang="it-IT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31% ritiene che si tratti di un tipo di industria che andrebbe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soppressa e riconvertita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endParaRPr lang="it-IT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64% degli intervistati ridurrebbe anche la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vendita di armi a persone o enti privati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endParaRPr lang="it-IT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Sul polo opposto, esiste un segmento di popolazione, pari a poco più di un quinto, che ritiene invece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giusto produrre armi 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lasciarne inalterata la vendita. </a:t>
            </a:r>
            <a:endParaRPr lang="it-IT" sz="2800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Risultati immagini per swg">
            <a:extLst>
              <a:ext uri="{FF2B5EF4-FFF2-40B4-BE49-F238E27FC236}">
                <a16:creationId xmlns:a16="http://schemas.microsoft.com/office/drawing/2014/main" xmlns="" id="{2B0952DD-4800-408F-8003-7B68FF92B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1" t="18053" r="26106" b="14109"/>
          <a:stretch/>
        </p:blipFill>
        <p:spPr bwMode="auto">
          <a:xfrm>
            <a:off x="7969080" y="202600"/>
            <a:ext cx="982764" cy="108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9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98A5CA5-A622-4B0E-A617-AE635CE82A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2319" t="36659" r="23623" b="18488"/>
          <a:stretch/>
        </p:blipFill>
        <p:spPr>
          <a:xfrm>
            <a:off x="0" y="1365909"/>
            <a:ext cx="9144000" cy="495717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AFC14C01-1F49-4BD1-8B19-F48C650051E5}"/>
              </a:ext>
            </a:extLst>
          </p:cNvPr>
          <p:cNvSpPr/>
          <p:nvPr/>
        </p:nvSpPr>
        <p:spPr>
          <a:xfrm>
            <a:off x="258418" y="265079"/>
            <a:ext cx="7335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 Qual è la sua principale fonte d’informazione sui conflitti internazionali? 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xmlns="" id="{87A77072-E82E-4C10-B40D-340D85C9B277}"/>
              </a:ext>
            </a:extLst>
          </p:cNvPr>
          <p:cNvSpPr/>
          <p:nvPr/>
        </p:nvSpPr>
        <p:spPr>
          <a:xfrm>
            <a:off x="6771861" y="2736573"/>
            <a:ext cx="596348" cy="410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47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BF9E7A54-7308-4B66-AB89-DE9A201291DF}"/>
              </a:ext>
            </a:extLst>
          </p:cNvPr>
          <p:cNvSpPr/>
          <p:nvPr/>
        </p:nvSpPr>
        <p:spPr>
          <a:xfrm>
            <a:off x="8057321" y="3147391"/>
            <a:ext cx="596348" cy="410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49</a:t>
            </a:r>
          </a:p>
        </p:txBody>
      </p:sp>
      <p:pic>
        <p:nvPicPr>
          <p:cNvPr id="7" name="Picture 2" descr="Risultati immagini per swg">
            <a:extLst>
              <a:ext uri="{FF2B5EF4-FFF2-40B4-BE49-F238E27FC236}">
                <a16:creationId xmlns:a16="http://schemas.microsoft.com/office/drawing/2014/main" xmlns="" id="{D3E03BDE-D50D-4F75-95A3-C6A18CA0E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1" t="18053" r="26106" b="14109"/>
          <a:stretch/>
        </p:blipFill>
        <p:spPr bwMode="auto">
          <a:xfrm>
            <a:off x="7902818" y="139146"/>
            <a:ext cx="982764" cy="108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52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EF11F06C-F0F3-44C4-AA44-7B66DEC168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3768" t="41816" r="21884" b="30087"/>
          <a:stretch/>
        </p:blipFill>
        <p:spPr>
          <a:xfrm>
            <a:off x="-145774" y="2054087"/>
            <a:ext cx="9309841" cy="33528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706A27AD-F225-4EDB-82C8-A3A1A7C72198}"/>
              </a:ext>
            </a:extLst>
          </p:cNvPr>
          <p:cNvSpPr/>
          <p:nvPr/>
        </p:nvSpPr>
        <p:spPr>
          <a:xfrm>
            <a:off x="192156" y="469445"/>
            <a:ext cx="7944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Secondo lei, sul tema delle guerre e dei conflitti internazionali, negli ultimi anni la qualità </a:t>
            </a:r>
          </a:p>
          <a:p>
            <a:r>
              <a:rPr lang="it-IT" sz="2400" b="1" dirty="0">
                <a:solidFill>
                  <a:schemeClr val="bg1"/>
                </a:solidFill>
              </a:rPr>
              <a:t>dell’informazione è:</a:t>
            </a:r>
          </a:p>
        </p:txBody>
      </p:sp>
      <p:pic>
        <p:nvPicPr>
          <p:cNvPr id="4" name="Picture 2" descr="Risultati immagini per swg">
            <a:extLst>
              <a:ext uri="{FF2B5EF4-FFF2-40B4-BE49-F238E27FC236}">
                <a16:creationId xmlns:a16="http://schemas.microsoft.com/office/drawing/2014/main" xmlns="" id="{6800487F-BEBE-4199-98AB-709FCD112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1" t="18053" r="26106" b="14109"/>
          <a:stretch/>
        </p:blipFill>
        <p:spPr bwMode="auto">
          <a:xfrm>
            <a:off x="7969080" y="202600"/>
            <a:ext cx="982764" cy="108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2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D9DF1EDE-7CF2-4A31-8986-C023E2B51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4203" t="44393" r="16522" b="30139"/>
          <a:stretch/>
        </p:blipFill>
        <p:spPr>
          <a:xfrm>
            <a:off x="-218790" y="2135507"/>
            <a:ext cx="10111668" cy="209002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78C7E906-3A4C-42B1-80B1-4D51ED4E0563}"/>
              </a:ext>
            </a:extLst>
          </p:cNvPr>
          <p:cNvSpPr/>
          <p:nvPr/>
        </p:nvSpPr>
        <p:spPr>
          <a:xfrm>
            <a:off x="195471" y="449422"/>
            <a:ext cx="8912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 Il prossimo 10 dicembre si celebreranno </a:t>
            </a:r>
          </a:p>
          <a:p>
            <a:r>
              <a:rPr lang="it-IT" sz="2400" b="1" dirty="0">
                <a:solidFill>
                  <a:schemeClr val="bg1"/>
                </a:solidFill>
              </a:rPr>
              <a:t>i 70 anni della Dichiarazione universale dei diritti umani. </a:t>
            </a:r>
          </a:p>
          <a:p>
            <a:r>
              <a:rPr lang="it-IT" sz="2400" b="1" dirty="0">
                <a:solidFill>
                  <a:schemeClr val="bg1"/>
                </a:solidFill>
              </a:rPr>
              <a:t>Ne ha mai sentito parlare?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6B0FE37-6A0E-4721-9DA9-144BF962CA7E}"/>
              </a:ext>
            </a:extLst>
          </p:cNvPr>
          <p:cNvSpPr txBox="1"/>
          <p:nvPr/>
        </p:nvSpPr>
        <p:spPr>
          <a:xfrm>
            <a:off x="2822713" y="4673694"/>
            <a:ext cx="1086677" cy="1323439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53,1% </a:t>
            </a:r>
            <a:r>
              <a:rPr lang="it-IT" sz="2000" dirty="0">
                <a:solidFill>
                  <a:schemeClr val="bg1"/>
                </a:solidFill>
              </a:rPr>
              <a:t>studenti terza media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8DC1025-36D2-4CA1-BB70-A4650D17A20F}"/>
              </a:ext>
            </a:extLst>
          </p:cNvPr>
          <p:cNvSpPr txBox="1"/>
          <p:nvPr/>
        </p:nvSpPr>
        <p:spPr>
          <a:xfrm>
            <a:off x="5334004" y="4691774"/>
            <a:ext cx="967408" cy="1015663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50,1% </a:t>
            </a:r>
            <a:r>
              <a:rPr lang="it-IT" sz="2000" dirty="0">
                <a:solidFill>
                  <a:schemeClr val="bg1"/>
                </a:solidFill>
              </a:rPr>
              <a:t>scout Agesci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875BAD51-4580-4FF8-9FA9-C5BFD2DA724D}"/>
              </a:ext>
            </a:extLst>
          </p:cNvPr>
          <p:cNvCxnSpPr>
            <a:cxnSpLocks/>
          </p:cNvCxnSpPr>
          <p:nvPr/>
        </p:nvCxnSpPr>
        <p:spPr>
          <a:xfrm>
            <a:off x="4969569" y="3321972"/>
            <a:ext cx="848139" cy="1210271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088E826B-108C-4FE4-B330-B53290F57746}"/>
              </a:ext>
            </a:extLst>
          </p:cNvPr>
          <p:cNvCxnSpPr>
            <a:cxnSpLocks/>
          </p:cNvCxnSpPr>
          <p:nvPr/>
        </p:nvCxnSpPr>
        <p:spPr>
          <a:xfrm flipH="1">
            <a:off x="3604592" y="3321972"/>
            <a:ext cx="967408" cy="1210271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Picture 2" descr="Risultati immagini per swg">
            <a:extLst>
              <a:ext uri="{FF2B5EF4-FFF2-40B4-BE49-F238E27FC236}">
                <a16:creationId xmlns:a16="http://schemas.microsoft.com/office/drawing/2014/main" xmlns="" id="{29BD5448-1B50-4CE8-ADA4-2A16D4A49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1" t="18053" r="26106" b="14109"/>
          <a:stretch/>
        </p:blipFill>
        <p:spPr bwMode="auto">
          <a:xfrm>
            <a:off x="7969080" y="202600"/>
            <a:ext cx="982764" cy="108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41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F959FFED-419C-465A-91A1-3CED464BE4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7681" t="52381" r="14783" b="18229"/>
          <a:stretch/>
        </p:blipFill>
        <p:spPr>
          <a:xfrm>
            <a:off x="0" y="2209727"/>
            <a:ext cx="9316514" cy="243854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BE9FDEC7-D2EF-458B-8A7C-1B73324C8968}"/>
              </a:ext>
            </a:extLst>
          </p:cNvPr>
          <p:cNvSpPr/>
          <p:nvPr/>
        </p:nvSpPr>
        <p:spPr>
          <a:xfrm>
            <a:off x="192156" y="547265"/>
            <a:ext cx="7096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La guerra obbliga tante persone a fuggire dalla propria terra. Secondo lei, è giusto che i paesi europei accolgano queste persone? </a:t>
            </a:r>
          </a:p>
        </p:txBody>
      </p:sp>
      <p:pic>
        <p:nvPicPr>
          <p:cNvPr id="4" name="Picture 2" descr="Risultati immagini per swg">
            <a:extLst>
              <a:ext uri="{FF2B5EF4-FFF2-40B4-BE49-F238E27FC236}">
                <a16:creationId xmlns:a16="http://schemas.microsoft.com/office/drawing/2014/main" xmlns="" id="{A7BE753F-5185-4642-9352-AA1FCE2A5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41" t="18053" r="26106" b="14109"/>
          <a:stretch/>
        </p:blipFill>
        <p:spPr bwMode="auto">
          <a:xfrm>
            <a:off x="7969080" y="202600"/>
            <a:ext cx="982764" cy="108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xmlns="" id="{CC4E883C-758E-40F3-BC1E-0C6EE6D7B0F0}"/>
              </a:ext>
            </a:extLst>
          </p:cNvPr>
          <p:cNvCxnSpPr>
            <a:cxnSpLocks/>
          </p:cNvCxnSpPr>
          <p:nvPr/>
        </p:nvCxnSpPr>
        <p:spPr>
          <a:xfrm flipH="1">
            <a:off x="4333461" y="3438002"/>
            <a:ext cx="1159684" cy="1672404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F4F71A5C-8B4C-4D72-A1FB-83E3666438C3}"/>
              </a:ext>
            </a:extLst>
          </p:cNvPr>
          <p:cNvCxnSpPr>
            <a:cxnSpLocks/>
          </p:cNvCxnSpPr>
          <p:nvPr/>
        </p:nvCxnSpPr>
        <p:spPr>
          <a:xfrm>
            <a:off x="5771440" y="3438002"/>
            <a:ext cx="960664" cy="1672404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C8497735-509A-463C-9533-5ED64F817EF6}"/>
              </a:ext>
            </a:extLst>
          </p:cNvPr>
          <p:cNvSpPr txBox="1"/>
          <p:nvPr/>
        </p:nvSpPr>
        <p:spPr>
          <a:xfrm>
            <a:off x="3412495" y="5110406"/>
            <a:ext cx="1086677" cy="1323439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28,2%</a:t>
            </a:r>
            <a:r>
              <a:rPr lang="it-IT" sz="2000" dirty="0">
                <a:solidFill>
                  <a:schemeClr val="bg1"/>
                </a:solidFill>
              </a:rPr>
              <a:t> studenti terza media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2D6011E6-41FA-43E8-AAE5-E3E35D0C5860}"/>
              </a:ext>
            </a:extLst>
          </p:cNvPr>
          <p:cNvSpPr txBox="1"/>
          <p:nvPr/>
        </p:nvSpPr>
        <p:spPr>
          <a:xfrm>
            <a:off x="6526695" y="5110406"/>
            <a:ext cx="967408" cy="1015663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43,7% </a:t>
            </a:r>
            <a:r>
              <a:rPr lang="it-IT" sz="2000" dirty="0">
                <a:solidFill>
                  <a:schemeClr val="bg1"/>
                </a:solidFill>
              </a:rPr>
              <a:t>scout Agesci</a:t>
            </a:r>
          </a:p>
        </p:txBody>
      </p:sp>
    </p:spTree>
    <p:extLst>
      <p:ext uri="{BB962C8B-B14F-4D97-AF65-F5344CB8AC3E}">
        <p14:creationId xmlns:p14="http://schemas.microsoft.com/office/powerpoint/2010/main" xmlns="" val="416840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80437969-7B24-4D3F-8DF1-859B11B1D28E}"/>
              </a:ext>
            </a:extLst>
          </p:cNvPr>
          <p:cNvSpPr/>
          <p:nvPr/>
        </p:nvSpPr>
        <p:spPr>
          <a:xfrm>
            <a:off x="390938" y="489178"/>
            <a:ext cx="58243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Uno sguardo innocente. </a:t>
            </a:r>
          </a:p>
          <a:p>
            <a:r>
              <a:rPr lang="it-IT" sz="3600" dirty="0">
                <a:solidFill>
                  <a:schemeClr val="bg1"/>
                </a:solidFill>
              </a:rPr>
              <a:t>La percezione della guerra e dei conflitti armati tra gli studenti delle scuole medie inferiori</a:t>
            </a:r>
          </a:p>
        </p:txBody>
      </p:sp>
      <p:pic>
        <p:nvPicPr>
          <p:cNvPr id="1026" name="Picture 2" descr="Immagine correlata">
            <a:extLst>
              <a:ext uri="{FF2B5EF4-FFF2-40B4-BE49-F238E27FC236}">
                <a16:creationId xmlns:a16="http://schemas.microsoft.com/office/drawing/2014/main" xmlns="" id="{4AE89674-4D53-4174-BD4B-757A9946A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9913" y="266681"/>
            <a:ext cx="1815134" cy="13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38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0551" y="4744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6 pubblicazioni (2003-2018)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95290" y="1094449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200" dirty="0" smtClean="0">
                <a:solidFill>
                  <a:schemeClr val="bg1"/>
                </a:solidFill>
              </a:rPr>
              <a:t>“</a:t>
            </a:r>
            <a:r>
              <a:rPr lang="it-IT" sz="2200" i="1" dirty="0" smtClean="0">
                <a:solidFill>
                  <a:schemeClr val="bg1"/>
                </a:solidFill>
              </a:rPr>
              <a:t>Esistono </a:t>
            </a:r>
            <a:r>
              <a:rPr lang="it-IT" sz="2200" i="1" dirty="0" smtClean="0">
                <a:solidFill>
                  <a:schemeClr val="bg1"/>
                </a:solidFill>
              </a:rPr>
              <a:t>guerre di "serie A" e guerre di </a:t>
            </a:r>
            <a:r>
              <a:rPr lang="it-IT" sz="2200" i="1" dirty="0" smtClean="0">
                <a:solidFill>
                  <a:schemeClr val="bg1"/>
                </a:solidFill>
              </a:rPr>
              <a:t>‘serie B’? </a:t>
            </a:r>
            <a:r>
              <a:rPr lang="it-IT" sz="2200" i="1" dirty="0" smtClean="0">
                <a:solidFill>
                  <a:schemeClr val="bg1"/>
                </a:solidFill>
              </a:rPr>
              <a:t>In che misura istituzioni, mass-media, opinione pubblica, Chiesa cattolica si </a:t>
            </a:r>
            <a:r>
              <a:rPr lang="it-IT" sz="2200" i="1" dirty="0" smtClean="0">
                <a:solidFill>
                  <a:schemeClr val="bg1"/>
                </a:solidFill>
              </a:rPr>
              <a:t>‘dimenticano’ </a:t>
            </a:r>
            <a:r>
              <a:rPr lang="it-IT" sz="2200" i="1" dirty="0" smtClean="0">
                <a:solidFill>
                  <a:schemeClr val="bg1"/>
                </a:solidFill>
              </a:rPr>
              <a:t>o rischiano di dimenticarsi di alcuni conflitti</a:t>
            </a:r>
            <a:r>
              <a:rPr lang="it-IT" sz="2200" i="1" dirty="0" smtClean="0">
                <a:solidFill>
                  <a:schemeClr val="bg1"/>
                </a:solidFill>
              </a:rPr>
              <a:t>?” (2003)</a:t>
            </a:r>
            <a:endParaRPr lang="it-IT" sz="22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images-na.ssl-images-amazon.com/images/I/4123u-kkzxL.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72" y="1048138"/>
            <a:ext cx="1914525" cy="2933701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303919" y="3674851"/>
            <a:ext cx="5443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/>
              <a:buChar char="_"/>
            </a:pPr>
            <a:r>
              <a:rPr lang="it-IT" sz="2400" dirty="0" smtClean="0">
                <a:solidFill>
                  <a:schemeClr val="bg1"/>
                </a:solidFill>
              </a:rPr>
              <a:t>17 anni di Osservatorio sugli atteggiamenti e le conoscenze della popolazione italiana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(dicembre 2001-maggio 2018)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18293" y="5374603"/>
            <a:ext cx="6507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/>
              <a:buChar char="_"/>
            </a:pPr>
            <a:r>
              <a:rPr lang="it-IT" sz="2400" dirty="0" smtClean="0">
                <a:solidFill>
                  <a:schemeClr val="bg1"/>
                </a:solidFill>
              </a:rPr>
              <a:t>19 anni di Osservatorio sulla presenza dei conflitti dimenticati nei media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(dicembre 1999-giugno 2018)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7340422B-85ED-4382-80F5-A6215A5B80CD}"/>
              </a:ext>
            </a:extLst>
          </p:cNvPr>
          <p:cNvSpPr/>
          <p:nvPr/>
        </p:nvSpPr>
        <p:spPr>
          <a:xfrm>
            <a:off x="238953" y="122545"/>
            <a:ext cx="533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Campione di studenti pari a 1.782 unità, frequentanti 58 classi di terza media inferiore, presso 45 istituti scolastici, in tutto il territorio nazionale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DB3518A0-0525-4FE2-A396-54EF49BB85FF}"/>
              </a:ext>
            </a:extLst>
          </p:cNvPr>
          <p:cNvSpPr/>
          <p:nvPr/>
        </p:nvSpPr>
        <p:spPr>
          <a:xfrm>
            <a:off x="1457740" y="2334250"/>
            <a:ext cx="70002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39,3% 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 ragazzi non è in grado di indicare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neanche una guerra 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degli ultimi cinque anni.</a:t>
            </a:r>
          </a:p>
          <a:p>
            <a:pPr algn="just">
              <a:spcAft>
                <a:spcPts val="0"/>
              </a:spcAft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 studenti che hanno invece fornito delle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risposte “esatte”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sono pari al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44,4%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campione. </a:t>
            </a:r>
          </a:p>
          <a:p>
            <a:pPr algn="just">
              <a:spcAft>
                <a:spcPts val="0"/>
              </a:spcAft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risposte di tipo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misto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cui convivono elementi di verità con indicazioni sbagliate, sono pari al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13,2%.  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caso degli attentati terroristici la quota di </a:t>
            </a:r>
            <a:r>
              <a:rPr lang="it-IT" sz="28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oblio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è inferiore, scendendo a quota 11,8%. </a:t>
            </a:r>
            <a:endParaRPr lang="it-IT" sz="2800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magine correlata">
            <a:extLst>
              <a:ext uri="{FF2B5EF4-FFF2-40B4-BE49-F238E27FC236}">
                <a16:creationId xmlns:a16="http://schemas.microsoft.com/office/drawing/2014/main" xmlns="" id="{A811F3B0-F02C-47CF-B589-866EF1003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9913" y="266681"/>
            <a:ext cx="1815134" cy="13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76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E30AF905-2DC6-4400-BF72-720DC2E74F00}"/>
              </a:ext>
            </a:extLst>
          </p:cNvPr>
          <p:cNvSpPr/>
          <p:nvPr/>
        </p:nvSpPr>
        <p:spPr>
          <a:xfrm>
            <a:off x="404189" y="266681"/>
            <a:ext cx="630140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Secondo i ragazzi, la guerra si previene mediante il dialogo e il rispetto dei diritti umani (62,8% dei ragazzi intervistati). Segue la prospettiva di intervenire sula dimensione economica e commerciale (51,9%). Il ruolo di controllo e vigilanza, che non esclude l’opzione militare, trova d’accordo un numero minore di ragazzi (34,3% del campione).</a:t>
            </a:r>
            <a:endParaRPr lang="it-IT" sz="2600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magine correlata">
            <a:extLst>
              <a:ext uri="{FF2B5EF4-FFF2-40B4-BE49-F238E27FC236}">
                <a16:creationId xmlns:a16="http://schemas.microsoft.com/office/drawing/2014/main" xmlns="" id="{988B8065-EA21-4AEE-8A4B-A197D6ACE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9669" y="412455"/>
            <a:ext cx="1815134" cy="13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016A21CF-C781-44E8-BA96-C4BC48D52A58}"/>
              </a:ext>
            </a:extLst>
          </p:cNvPr>
          <p:cNvSpPr/>
          <p:nvPr/>
        </p:nvSpPr>
        <p:spPr>
          <a:xfrm>
            <a:off x="404188" y="3901064"/>
            <a:ext cx="642068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grande maggioranza dei ragazzi considera la guerra come un “elemento evitabile”, da superare attraverso il progresso culturale. </a:t>
            </a:r>
          </a:p>
          <a:p>
            <a:pPr algn="just">
              <a:spcAft>
                <a:spcPts val="0"/>
              </a:spcAft>
            </a:pPr>
            <a:r>
              <a:rPr lang="it-IT" sz="2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un ragazzo su cinque ritiene la guerra è un elemento inevitabile, legato indissolubilmente alla natura dell’uomo.</a:t>
            </a:r>
            <a:endParaRPr lang="it-IT" sz="2600" dirty="0">
              <a:solidFill>
                <a:schemeClr val="bg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2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1AC29CF3-4155-4A6A-AD28-775C09530B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6812" t="22741" r="16377" b="42460"/>
          <a:stretch/>
        </p:blipFill>
        <p:spPr>
          <a:xfrm>
            <a:off x="-173065" y="2266122"/>
            <a:ext cx="10091579" cy="295523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6468748F-8B68-40CB-B97B-6B921A2A6255}"/>
              </a:ext>
            </a:extLst>
          </p:cNvPr>
          <p:cNvSpPr/>
          <p:nvPr/>
        </p:nvSpPr>
        <p:spPr>
          <a:xfrm>
            <a:off x="0" y="805647"/>
            <a:ext cx="6864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Hai mai giocato a videogame di guerra (Rainbow, GTA, ecc.)? </a:t>
            </a:r>
          </a:p>
        </p:txBody>
      </p:sp>
      <p:pic>
        <p:nvPicPr>
          <p:cNvPr id="4" name="Picture 2" descr="Immagine correlata">
            <a:extLst>
              <a:ext uri="{FF2B5EF4-FFF2-40B4-BE49-F238E27FC236}">
                <a16:creationId xmlns:a16="http://schemas.microsoft.com/office/drawing/2014/main" xmlns="" id="{5E8897C4-ECB9-48EA-A553-3DCC9D03C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9913" y="266681"/>
            <a:ext cx="1815134" cy="13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59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C81CC80F-E0E5-4B5F-9DCC-6AD4F07912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7102" t="38980" r="16377" b="26624"/>
          <a:stretch/>
        </p:blipFill>
        <p:spPr>
          <a:xfrm>
            <a:off x="0" y="2822713"/>
            <a:ext cx="9846618" cy="2862469"/>
          </a:xfrm>
          <a:prstGeom prst="rect">
            <a:avLst/>
          </a:prstGeom>
        </p:spPr>
      </p:pic>
      <p:pic>
        <p:nvPicPr>
          <p:cNvPr id="3" name="Picture 2" descr="Immagine correlata">
            <a:extLst>
              <a:ext uri="{FF2B5EF4-FFF2-40B4-BE49-F238E27FC236}">
                <a16:creationId xmlns:a16="http://schemas.microsoft.com/office/drawing/2014/main" xmlns="" id="{329ABC82-3375-4D37-AA86-F84328F7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9913" y="266681"/>
            <a:ext cx="1815134" cy="13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3"/>
          <p:cNvSpPr/>
          <p:nvPr/>
        </p:nvSpPr>
        <p:spPr>
          <a:xfrm>
            <a:off x="3510951" y="4606506"/>
            <a:ext cx="733245" cy="69873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127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1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5E61E183-042F-415C-B781-8F8BDB3882A4}"/>
              </a:ext>
            </a:extLst>
          </p:cNvPr>
          <p:cNvSpPr/>
          <p:nvPr/>
        </p:nvSpPr>
        <p:spPr>
          <a:xfrm>
            <a:off x="310321" y="2545847"/>
            <a:ext cx="85818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Rispetto ai loro coetanei intervistati nelle scuole medie, i giovani scout evidenziano livelli simili di competenza ma un maggior livello di sensibilità al tema dei valori e dei comportamenti concreti: in media il 61,9% degli scout evidenzia un alto livello di sensibilità e di coerenza etica sui gradi temi della guerra e della pace, dell’accoglienza e della solidarietà (contro il 55% del campione complessivo).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2BE9A3B4-1377-4718-AC70-4AB5A9E687B0}"/>
              </a:ext>
            </a:extLst>
          </p:cNvPr>
          <p:cNvSpPr/>
          <p:nvPr/>
        </p:nvSpPr>
        <p:spPr>
          <a:xfrm>
            <a:off x="310321" y="265756"/>
            <a:ext cx="63157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ampione di 323 ragazzi impegnati nello scautismo Agesci, nella branca Esploratori e Guide, di età compresa tra gli 11-12 e i 16 anni. 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Risultati immagini per agesci">
            <a:extLst>
              <a:ext uri="{FF2B5EF4-FFF2-40B4-BE49-F238E27FC236}">
                <a16:creationId xmlns:a16="http://schemas.microsoft.com/office/drawing/2014/main" xmlns="" id="{C869139F-6AF1-40AF-BCF9-4D908EB6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3450" y="265756"/>
            <a:ext cx="1130229" cy="12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84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0E93A3B-ECB0-47CC-88FD-7A4A6486F7DE}"/>
              </a:ext>
            </a:extLst>
          </p:cNvPr>
          <p:cNvSpPr txBox="1"/>
          <p:nvPr/>
        </p:nvSpPr>
        <p:spPr>
          <a:xfrm>
            <a:off x="331164" y="3500289"/>
            <a:ext cx="714793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it-IT" sz="2200" dirty="0" smtClean="0">
                <a:solidFill>
                  <a:schemeClr val="bg1"/>
                </a:solidFill>
              </a:rPr>
              <a:t>Hanno partecipato:</a:t>
            </a:r>
            <a:endParaRPr lang="it-IT" sz="2200" dirty="0" smtClean="0">
              <a:solidFill>
                <a:schemeClr val="bg1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200" dirty="0" smtClean="0">
                <a:solidFill>
                  <a:schemeClr val="bg1"/>
                </a:solidFill>
              </a:rPr>
              <a:t>26 autori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200" dirty="0" smtClean="0">
                <a:solidFill>
                  <a:schemeClr val="bg1"/>
                </a:solidFill>
              </a:rPr>
              <a:t>7 </a:t>
            </a:r>
            <a:r>
              <a:rPr lang="it-IT" sz="2200" dirty="0">
                <a:solidFill>
                  <a:schemeClr val="bg1"/>
                </a:solidFill>
              </a:rPr>
              <a:t>enti di ricerca ed organizzazioni di varia natura </a:t>
            </a:r>
            <a:r>
              <a:rPr lang="it-IT" sz="2200" dirty="0" smtClean="0">
                <a:solidFill>
                  <a:schemeClr val="bg1"/>
                </a:solidFill>
              </a:rPr>
              <a:t>(Agesci, Avvenire</a:t>
            </a:r>
            <a:r>
              <a:rPr lang="it-IT" sz="2200" dirty="0">
                <a:solidFill>
                  <a:schemeClr val="bg1"/>
                </a:solidFill>
              </a:rPr>
              <a:t>, </a:t>
            </a:r>
            <a:r>
              <a:rPr lang="it-IT" sz="2200" dirty="0" smtClean="0">
                <a:solidFill>
                  <a:schemeClr val="bg1"/>
                </a:solidFill>
              </a:rPr>
              <a:t>Caritas Italiana, Famiglia </a:t>
            </a:r>
            <a:r>
              <a:rPr lang="it-IT" sz="2200" dirty="0">
                <a:solidFill>
                  <a:schemeClr val="bg1"/>
                </a:solidFill>
              </a:rPr>
              <a:t>Cristiana, </a:t>
            </a:r>
            <a:r>
              <a:rPr lang="it-IT" sz="2200" dirty="0" err="1" smtClean="0">
                <a:solidFill>
                  <a:schemeClr val="bg1"/>
                </a:solidFill>
              </a:rPr>
              <a:t>Miur</a:t>
            </a:r>
            <a:r>
              <a:rPr lang="it-IT" sz="2200" dirty="0">
                <a:solidFill>
                  <a:schemeClr val="bg1"/>
                </a:solidFill>
              </a:rPr>
              <a:t>, </a:t>
            </a:r>
            <a:r>
              <a:rPr lang="it-IT" sz="2200" dirty="0" smtClean="0">
                <a:solidFill>
                  <a:schemeClr val="bg1"/>
                </a:solidFill>
              </a:rPr>
              <a:t>SWG</a:t>
            </a:r>
            <a:r>
              <a:rPr lang="it-IT" sz="2200" dirty="0">
                <a:solidFill>
                  <a:schemeClr val="bg1"/>
                </a:solidFill>
              </a:rPr>
              <a:t>, </a:t>
            </a:r>
            <a:r>
              <a:rPr lang="it-IT" sz="2200" dirty="0" smtClean="0">
                <a:solidFill>
                  <a:schemeClr val="bg1"/>
                </a:solidFill>
              </a:rPr>
              <a:t>Università </a:t>
            </a:r>
            <a:r>
              <a:rPr lang="it-IT" sz="2200" dirty="0">
                <a:solidFill>
                  <a:schemeClr val="bg1"/>
                </a:solidFill>
              </a:rPr>
              <a:t>Cattolica del Sacro Cuore, Università S. Anna di Pisa</a:t>
            </a:r>
            <a:r>
              <a:rPr lang="it-IT" sz="22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200" dirty="0" smtClean="0">
                <a:solidFill>
                  <a:schemeClr val="bg1"/>
                </a:solidFill>
              </a:rPr>
              <a:t>45 </a:t>
            </a:r>
            <a:r>
              <a:rPr lang="it-IT" sz="2200" dirty="0" smtClean="0">
                <a:solidFill>
                  <a:schemeClr val="bg1"/>
                </a:solidFill>
              </a:rPr>
              <a:t>istituti </a:t>
            </a:r>
            <a:r>
              <a:rPr lang="it-IT" sz="2200" dirty="0" smtClean="0">
                <a:solidFill>
                  <a:schemeClr val="bg1"/>
                </a:solidFill>
              </a:rPr>
              <a:t>scolastici (1783 </a:t>
            </a:r>
            <a:r>
              <a:rPr lang="it-IT" sz="2200" dirty="0" smtClean="0">
                <a:solidFill>
                  <a:schemeClr val="bg1"/>
                </a:solidFill>
              </a:rPr>
              <a:t>studenti terza media </a:t>
            </a:r>
            <a:r>
              <a:rPr lang="it-IT" sz="2200" dirty="0" smtClean="0">
                <a:solidFill>
                  <a:schemeClr val="bg1"/>
                </a:solidFill>
              </a:rPr>
              <a:t>inferiore)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200" dirty="0" smtClean="0">
                <a:solidFill>
                  <a:schemeClr val="bg1"/>
                </a:solidFill>
              </a:rPr>
              <a:t>25 gruppi scout Agesci (323 E/G)</a:t>
            </a:r>
            <a:endParaRPr lang="it-IT" sz="2200" dirty="0" smtClean="0">
              <a:solidFill>
                <a:schemeClr val="bg1"/>
              </a:solidFill>
            </a:endParaRPr>
          </a:p>
          <a:p>
            <a:pPr marL="457200" indent="-457200"/>
            <a:endParaRPr lang="it-IT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52F6A1D8-F560-4814-9ED4-49CFECA16E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6466" t="20244" r="22919" b="7796"/>
          <a:stretch/>
        </p:blipFill>
        <p:spPr>
          <a:xfrm>
            <a:off x="439947" y="315093"/>
            <a:ext cx="2023431" cy="266102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915728" y="298435"/>
            <a:ext cx="62282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chemeClr val="bg1"/>
                </a:solidFill>
              </a:rPr>
              <a:t>Il tema dell’edizione 2018 del Rapporto è quello delle </a:t>
            </a:r>
            <a:r>
              <a:rPr lang="it-IT" sz="2200" b="1" dirty="0" smtClean="0">
                <a:solidFill>
                  <a:schemeClr val="bg1"/>
                </a:solidFill>
              </a:rPr>
              <a:t>armi </a:t>
            </a:r>
            <a:r>
              <a:rPr lang="it-IT" sz="2200" dirty="0" smtClean="0">
                <a:solidFill>
                  <a:schemeClr val="bg1"/>
                </a:solidFill>
              </a:rPr>
              <a:t>e degli armamenti, affrontato da diversi punti di vista: </a:t>
            </a:r>
            <a:endParaRPr lang="it-IT" sz="2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200" dirty="0" smtClean="0">
                <a:solidFill>
                  <a:schemeClr val="bg1"/>
                </a:solidFill>
              </a:rPr>
              <a:t> la </a:t>
            </a:r>
            <a:r>
              <a:rPr lang="it-IT" sz="2200" dirty="0" smtClean="0">
                <a:solidFill>
                  <a:schemeClr val="bg1"/>
                </a:solidFill>
              </a:rPr>
              <a:t>produzione il commercio delle armi; </a:t>
            </a:r>
            <a:endParaRPr lang="it-IT" sz="2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200" dirty="0" smtClean="0">
                <a:solidFill>
                  <a:schemeClr val="bg1"/>
                </a:solidFill>
              </a:rPr>
              <a:t> il </a:t>
            </a:r>
            <a:r>
              <a:rPr lang="it-IT" sz="2200" dirty="0" smtClean="0">
                <a:solidFill>
                  <a:schemeClr val="bg1"/>
                </a:solidFill>
              </a:rPr>
              <a:t>loro peso nel determinare i conflitti; </a:t>
            </a:r>
            <a:endParaRPr lang="it-IT" sz="2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200" dirty="0" smtClean="0">
                <a:solidFill>
                  <a:schemeClr val="bg1"/>
                </a:solidFill>
              </a:rPr>
              <a:t> </a:t>
            </a:r>
            <a:r>
              <a:rPr lang="it-IT" sz="2200" dirty="0" smtClean="0">
                <a:solidFill>
                  <a:schemeClr val="bg1"/>
                </a:solidFill>
              </a:rPr>
              <a:t>il </a:t>
            </a:r>
            <a:r>
              <a:rPr lang="it-IT" sz="2200" dirty="0" smtClean="0">
                <a:solidFill>
                  <a:schemeClr val="bg1"/>
                </a:solidFill>
              </a:rPr>
              <a:t>valore e il significato culturale delle armi nella </a:t>
            </a:r>
            <a:r>
              <a:rPr lang="it-IT" sz="2200" dirty="0" smtClean="0">
                <a:solidFill>
                  <a:schemeClr val="bg1"/>
                </a:solidFill>
              </a:rPr>
              <a:t>	cultura </a:t>
            </a:r>
            <a:r>
              <a:rPr lang="it-IT" sz="2200" dirty="0" smtClean="0">
                <a:solidFill>
                  <a:schemeClr val="bg1"/>
                </a:solidFill>
              </a:rPr>
              <a:t>contemporanea, con particolare </a:t>
            </a:r>
            <a:r>
              <a:rPr lang="it-IT" sz="2200" dirty="0" smtClean="0">
                <a:solidFill>
                  <a:schemeClr val="bg1"/>
                </a:solidFill>
              </a:rPr>
              <a:t>	riguardo 	al </a:t>
            </a:r>
            <a:r>
              <a:rPr lang="it-IT" sz="2200" dirty="0" smtClean="0">
                <a:solidFill>
                  <a:schemeClr val="bg1"/>
                </a:solidFill>
              </a:rPr>
              <a:t>mondo della comunicazione e della </a:t>
            </a:r>
            <a:r>
              <a:rPr lang="it-IT" sz="2200" dirty="0" smtClean="0">
                <a:solidFill>
                  <a:schemeClr val="bg1"/>
                </a:solidFill>
              </a:rPr>
              <a:t>stampa</a:t>
            </a:r>
            <a:r>
              <a:rPr lang="it-IT" sz="2200" dirty="0" smtClean="0">
                <a:solidFill>
                  <a:schemeClr val="bg1"/>
                </a:solidFill>
              </a:rPr>
              <a:t>; </a:t>
            </a:r>
            <a:endParaRPr lang="it-IT" sz="2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200" dirty="0" smtClean="0">
                <a:solidFill>
                  <a:schemeClr val="bg1"/>
                </a:solidFill>
              </a:rPr>
              <a:t> </a:t>
            </a:r>
            <a:r>
              <a:rPr lang="it-IT" sz="2200" dirty="0" smtClean="0">
                <a:solidFill>
                  <a:schemeClr val="bg1"/>
                </a:solidFill>
              </a:rPr>
              <a:t>il </a:t>
            </a:r>
            <a:r>
              <a:rPr lang="it-IT" sz="2200" dirty="0" smtClean="0">
                <a:solidFill>
                  <a:schemeClr val="bg1"/>
                </a:solidFill>
              </a:rPr>
              <a:t>grado di consapevolezza dei giovani e degli adulti</a:t>
            </a:r>
            <a:endParaRPr lang="it-IT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7421CEB2-611E-4C04-BC21-68EA1E9F15CE}"/>
              </a:ext>
            </a:extLst>
          </p:cNvPr>
          <p:cNvSpPr/>
          <p:nvPr/>
        </p:nvSpPr>
        <p:spPr>
          <a:xfrm>
            <a:off x="960522" y="2362033"/>
            <a:ext cx="8011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Parte prima: Coordinate culturali e scientifiche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81344DE8-F710-4C94-97CA-795DA74675D6}"/>
              </a:ext>
            </a:extLst>
          </p:cNvPr>
          <p:cNvSpPr/>
          <p:nvPr/>
        </p:nvSpPr>
        <p:spPr>
          <a:xfrm>
            <a:off x="960522" y="3136612"/>
            <a:ext cx="6938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Parte seconda: Dati e ricerche sul campo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F3A0A750-398A-4412-B26F-1A7529AF3002}"/>
              </a:ext>
            </a:extLst>
          </p:cNvPr>
          <p:cNvSpPr/>
          <p:nvPr/>
        </p:nvSpPr>
        <p:spPr>
          <a:xfrm>
            <a:off x="960522" y="4027076"/>
            <a:ext cx="7908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Parte terza: Politiche, Chiesa e comunità civile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FC630EAA-B031-49A0-8A83-237488CC8037}"/>
              </a:ext>
            </a:extLst>
          </p:cNvPr>
          <p:cNvSpPr/>
          <p:nvPr/>
        </p:nvSpPr>
        <p:spPr>
          <a:xfrm>
            <a:off x="2439942" y="1114013"/>
            <a:ext cx="4264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</a:rPr>
              <a:t>Indice del Rapporto</a:t>
            </a:r>
          </a:p>
        </p:txBody>
      </p:sp>
    </p:spTree>
    <p:extLst>
      <p:ext uri="{BB962C8B-B14F-4D97-AF65-F5344CB8AC3E}">
        <p14:creationId xmlns:p14="http://schemas.microsoft.com/office/powerpoint/2010/main" xmlns="" val="20746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7421CEB2-611E-4C04-BC21-68EA1E9F15CE}"/>
              </a:ext>
            </a:extLst>
          </p:cNvPr>
          <p:cNvSpPr/>
          <p:nvPr/>
        </p:nvSpPr>
        <p:spPr>
          <a:xfrm>
            <a:off x="727609" y="2016977"/>
            <a:ext cx="8011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Parte prima: Coordinate culturali e scientifiche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6BE15AB0-3FF7-4145-8A28-FB1DCDC87AC6}"/>
              </a:ext>
            </a:extLst>
          </p:cNvPr>
          <p:cNvSpPr/>
          <p:nvPr/>
        </p:nvSpPr>
        <p:spPr>
          <a:xfrm>
            <a:off x="1563755" y="2108538"/>
            <a:ext cx="6692349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b="1" dirty="0">
                <a:solidFill>
                  <a:schemeClr val="bg1"/>
                </a:solidFill>
              </a:rPr>
              <a:t>Il livello di intensità di ciascun conflitto viene misurato in riferimento a 5 indicatori: </a:t>
            </a:r>
          </a:p>
          <a:p>
            <a:pPr marL="342900" indent="-342900">
              <a:buAutoNum type="alphaLcParenR"/>
            </a:pPr>
            <a:r>
              <a:rPr lang="it-IT" sz="2800" dirty="0">
                <a:solidFill>
                  <a:schemeClr val="bg1"/>
                </a:solidFill>
              </a:rPr>
              <a:t>numero di morti; </a:t>
            </a:r>
          </a:p>
          <a:p>
            <a:pPr marL="342900" indent="-342900">
              <a:buAutoNum type="alphaLcParenR"/>
            </a:pPr>
            <a:r>
              <a:rPr lang="it-IT" sz="2800" dirty="0">
                <a:solidFill>
                  <a:schemeClr val="bg1"/>
                </a:solidFill>
              </a:rPr>
              <a:t>numero di militari coinvolti; </a:t>
            </a:r>
          </a:p>
          <a:p>
            <a:pPr marL="342900" indent="-342900">
              <a:buAutoNum type="alphaLcParenR"/>
            </a:pPr>
            <a:r>
              <a:rPr lang="it-IT" sz="2800" dirty="0">
                <a:solidFill>
                  <a:schemeClr val="bg1"/>
                </a:solidFill>
              </a:rPr>
              <a:t>numero di rifugiati e sfollati interni; </a:t>
            </a:r>
          </a:p>
          <a:p>
            <a:pPr marL="342900" indent="-342900">
              <a:buAutoNum type="alphaLcParenR"/>
            </a:pPr>
            <a:r>
              <a:rPr lang="it-IT" sz="2800" dirty="0">
                <a:solidFill>
                  <a:schemeClr val="bg1"/>
                </a:solidFill>
              </a:rPr>
              <a:t>volume di armamenti utilizzati; </a:t>
            </a:r>
          </a:p>
          <a:p>
            <a:pPr marL="342900" indent="-342900">
              <a:buAutoNum type="alphaLcParenR"/>
            </a:pPr>
            <a:r>
              <a:rPr lang="it-IT" sz="2800" dirty="0">
                <a:solidFill>
                  <a:schemeClr val="bg1"/>
                </a:solidFill>
              </a:rPr>
              <a:t>portata delle distruzioni direttamente riconducibili al conflitto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2A7DDD2E-E2FF-4D79-9499-F1A637CE363D}"/>
              </a:ext>
            </a:extLst>
          </p:cNvPr>
          <p:cNvSpPr/>
          <p:nvPr/>
        </p:nvSpPr>
        <p:spPr>
          <a:xfrm>
            <a:off x="496956" y="367450"/>
            <a:ext cx="5280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La mappa delle guerre nel mondo. Anno 2017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3750D91-A9B1-43DC-BAE3-0CEE1662A0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58" t="13747" r="70435" b="69010"/>
          <a:stretch/>
        </p:blipFill>
        <p:spPr>
          <a:xfrm>
            <a:off x="6553201" y="401278"/>
            <a:ext cx="2332382" cy="88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1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C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1123EC83-A03E-4309-83A5-A952E5BF88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261" t="19647" r="9565" b="7661"/>
          <a:stretch/>
        </p:blipFill>
        <p:spPr>
          <a:xfrm>
            <a:off x="0" y="2073965"/>
            <a:ext cx="9144000" cy="478403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0B7F4F6F-D554-47D9-9442-4DBBD74C3384}"/>
              </a:ext>
            </a:extLst>
          </p:cNvPr>
          <p:cNvSpPr/>
          <p:nvPr/>
        </p:nvSpPr>
        <p:spPr>
          <a:xfrm>
            <a:off x="175590" y="152065"/>
            <a:ext cx="87928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b="1" dirty="0">
                <a:solidFill>
                  <a:schemeClr val="bg1"/>
                </a:solidFill>
              </a:rPr>
              <a:t>378   Conflitti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bg1"/>
                </a:solidFill>
              </a:rPr>
              <a:t>  75   Dispute					- 181   Crisi non violente 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solidFill>
                  <a:schemeClr val="bg1"/>
                </a:solidFill>
              </a:rPr>
              <a:t>186   Crisi violente 				  - 16   Guerre limitate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- 20   Guerre ad alta intensità </a:t>
            </a:r>
          </a:p>
        </p:txBody>
      </p:sp>
    </p:spTree>
    <p:extLst>
      <p:ext uri="{BB962C8B-B14F-4D97-AF65-F5344CB8AC3E}">
        <p14:creationId xmlns:p14="http://schemas.microsoft.com/office/powerpoint/2010/main" xmlns="" val="10729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24B5C0E-2E4A-41B4-8898-E08E24468AC1}"/>
              </a:ext>
            </a:extLst>
          </p:cNvPr>
          <p:cNvSpPr/>
          <p:nvPr/>
        </p:nvSpPr>
        <p:spPr>
          <a:xfrm>
            <a:off x="257288" y="145514"/>
            <a:ext cx="3159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Espansione </a:t>
            </a:r>
            <a:r>
              <a:rPr lang="it-IT" sz="2000" b="1" dirty="0">
                <a:solidFill>
                  <a:schemeClr val="bg1"/>
                </a:solidFill>
              </a:rPr>
              <a:t>su scala globale </a:t>
            </a:r>
            <a:endParaRPr lang="it-IT" sz="2000" b="1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delle </a:t>
            </a:r>
            <a:r>
              <a:rPr lang="it-IT" sz="2000" b="1" dirty="0">
                <a:solidFill>
                  <a:schemeClr val="bg1"/>
                </a:solidFill>
              </a:rPr>
              <a:t>spese militari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3A45888-0A25-41DA-9516-605B40891A12}"/>
              </a:ext>
            </a:extLst>
          </p:cNvPr>
          <p:cNvSpPr/>
          <p:nvPr/>
        </p:nvSpPr>
        <p:spPr>
          <a:xfrm>
            <a:off x="347073" y="7691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(% sul PIL mondiale)</a:t>
            </a:r>
          </a:p>
          <a:p>
            <a:pPr lvl="1">
              <a:buFont typeface="Wingdings 3"/>
              <a:buChar char="9"/>
            </a:pP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 2015: 2,3</a:t>
            </a:r>
            <a:r>
              <a:rPr lang="it-IT" dirty="0">
                <a:solidFill>
                  <a:schemeClr val="bg1"/>
                </a:solidFill>
              </a:rPr>
              <a:t>% </a:t>
            </a:r>
            <a:endParaRPr lang="it-IT" dirty="0" smtClean="0">
              <a:solidFill>
                <a:schemeClr val="bg1"/>
              </a:solidFill>
            </a:endParaRPr>
          </a:p>
          <a:p>
            <a:pPr lvl="1">
              <a:buFont typeface="Wingdings 3"/>
              <a:buChar char="9"/>
            </a:pPr>
            <a:r>
              <a:rPr lang="it-IT" dirty="0" smtClean="0">
                <a:solidFill>
                  <a:schemeClr val="bg1"/>
                </a:solidFill>
              </a:rPr>
              <a:t>  2016/2017: 2,2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1D626DAF-F73F-4EAC-B4FE-B35D76E65491}"/>
              </a:ext>
            </a:extLst>
          </p:cNvPr>
          <p:cNvSpPr/>
          <p:nvPr/>
        </p:nvSpPr>
        <p:spPr>
          <a:xfrm>
            <a:off x="5309167" y="153637"/>
            <a:ext cx="234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Flussi </a:t>
            </a:r>
            <a:r>
              <a:rPr lang="it-IT" sz="2000" b="1" dirty="0">
                <a:solidFill>
                  <a:schemeClr val="bg1"/>
                </a:solidFill>
              </a:rPr>
              <a:t>internazionali </a:t>
            </a:r>
            <a:endParaRPr lang="it-IT" sz="2000" b="1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di </a:t>
            </a:r>
            <a:r>
              <a:rPr lang="it-IT" sz="2000" b="1" dirty="0">
                <a:solidFill>
                  <a:schemeClr val="bg1"/>
                </a:solidFill>
              </a:rPr>
              <a:t>armi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244C0C11-9836-467A-987D-74813899CC1A}"/>
              </a:ext>
            </a:extLst>
          </p:cNvPr>
          <p:cNvSpPr/>
          <p:nvPr/>
        </p:nvSpPr>
        <p:spPr>
          <a:xfrm>
            <a:off x="5283519" y="729788"/>
            <a:ext cx="248183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(volume import/export)</a:t>
            </a:r>
          </a:p>
          <a:p>
            <a:r>
              <a:rPr lang="it-IT" dirty="0" smtClean="0">
                <a:solidFill>
                  <a:schemeClr val="bg1"/>
                </a:solidFill>
                <a:sym typeface="Wingdings 3"/>
              </a:rPr>
              <a:t>  </a:t>
            </a:r>
            <a:r>
              <a:rPr lang="it-IT" dirty="0" smtClean="0">
                <a:solidFill>
                  <a:schemeClr val="bg1"/>
                </a:solidFill>
              </a:rPr>
              <a:t>+8,4% tra 2012-2016; </a:t>
            </a:r>
          </a:p>
          <a:p>
            <a:r>
              <a:rPr lang="it-IT" dirty="0" smtClean="0">
                <a:solidFill>
                  <a:schemeClr val="bg1"/>
                </a:solidFill>
                <a:sym typeface="Wingdings 3"/>
              </a:rPr>
              <a:t> </a:t>
            </a:r>
            <a:r>
              <a:rPr lang="it-IT" dirty="0" smtClean="0">
                <a:solidFill>
                  <a:schemeClr val="bg1"/>
                </a:solidFill>
                <a:sym typeface="Wingdings 3"/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+</a:t>
            </a:r>
            <a:r>
              <a:rPr lang="it-IT" dirty="0" smtClean="0">
                <a:solidFill>
                  <a:schemeClr val="bg1"/>
                </a:solidFill>
              </a:rPr>
              <a:t>10% tra 2013-2017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pPr>
              <a:buFont typeface="Wingdings 3"/>
              <a:buChar char="9"/>
            </a:pP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xmlns="" id="{B743F1A0-46FE-4866-89BC-205F492279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9469654"/>
              </p:ext>
            </p:extLst>
          </p:nvPr>
        </p:nvGraphicFramePr>
        <p:xfrm>
          <a:off x="855023" y="1807338"/>
          <a:ext cx="7540486" cy="505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530" name="Picture 2" descr="Risultati immagini per sipri"/>
          <p:cNvPicPr>
            <a:picLocks noChangeAspect="1" noChangeArrowheads="1"/>
          </p:cNvPicPr>
          <p:nvPr/>
        </p:nvPicPr>
        <p:blipFill>
          <a:blip r:embed="rId3" cstate="print"/>
          <a:srcRect t="38545"/>
          <a:stretch>
            <a:fillRect/>
          </a:stretch>
        </p:blipFill>
        <p:spPr bwMode="auto">
          <a:xfrm>
            <a:off x="7936602" y="215661"/>
            <a:ext cx="1078002" cy="662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04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AB619DD5-3E44-437E-B3FD-608FB3BB5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55358765"/>
              </p:ext>
            </p:extLst>
          </p:nvPr>
        </p:nvGraphicFramePr>
        <p:xfrm>
          <a:off x="477078" y="357809"/>
          <a:ext cx="8163340" cy="5933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Risultati immagini per sipri"/>
          <p:cNvPicPr>
            <a:picLocks noChangeAspect="1" noChangeArrowheads="1"/>
          </p:cNvPicPr>
          <p:nvPr/>
        </p:nvPicPr>
        <p:blipFill>
          <a:blip r:embed="rId3" cstate="print"/>
          <a:srcRect t="38545"/>
          <a:stretch>
            <a:fillRect/>
          </a:stretch>
        </p:blipFill>
        <p:spPr bwMode="auto">
          <a:xfrm>
            <a:off x="7936602" y="215661"/>
            <a:ext cx="1078002" cy="662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19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1086</Words>
  <Application>Microsoft Office PowerPoint</Application>
  <PresentationFormat>Presentazione su schermo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Walter Alfonso Nanni</dc:creator>
  <cp:lastModifiedBy>wnanni</cp:lastModifiedBy>
  <cp:revision>33</cp:revision>
  <dcterms:created xsi:type="dcterms:W3CDTF">2018-12-03T08:01:45Z</dcterms:created>
  <dcterms:modified xsi:type="dcterms:W3CDTF">2018-12-05T08:45:09Z</dcterms:modified>
</cp:coreProperties>
</file>